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29"/>
  </p:notesMasterIdLst>
  <p:sldIdLst>
    <p:sldId id="256" r:id="rId2"/>
    <p:sldId id="257" r:id="rId3"/>
    <p:sldId id="288" r:id="rId4"/>
    <p:sldId id="298" r:id="rId5"/>
    <p:sldId id="282" r:id="rId6"/>
    <p:sldId id="299" r:id="rId7"/>
    <p:sldId id="274" r:id="rId8"/>
    <p:sldId id="261" r:id="rId9"/>
    <p:sldId id="290" r:id="rId10"/>
    <p:sldId id="275" r:id="rId11"/>
    <p:sldId id="276" r:id="rId12"/>
    <p:sldId id="259" r:id="rId13"/>
    <p:sldId id="280" r:id="rId14"/>
    <p:sldId id="267" r:id="rId15"/>
    <p:sldId id="273" r:id="rId16"/>
    <p:sldId id="264" r:id="rId17"/>
    <p:sldId id="292" r:id="rId18"/>
    <p:sldId id="293" r:id="rId19"/>
    <p:sldId id="289" r:id="rId20"/>
    <p:sldId id="300" r:id="rId21"/>
    <p:sldId id="283" r:id="rId22"/>
    <p:sldId id="284" r:id="rId23"/>
    <p:sldId id="285" r:id="rId24"/>
    <p:sldId id="297" r:id="rId25"/>
    <p:sldId id="286" r:id="rId26"/>
    <p:sldId id="268" r:id="rId27"/>
    <p:sldId id="287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94" autoAdjust="0"/>
    <p:restoredTop sz="94660"/>
  </p:normalViewPr>
  <p:slideViewPr>
    <p:cSldViewPr>
      <p:cViewPr varScale="1">
        <p:scale>
          <a:sx n="161" d="100"/>
          <a:sy n="161" d="100"/>
        </p:scale>
        <p:origin x="1068" y="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1" d="100"/>
          <a:sy n="121" d="100"/>
        </p:scale>
        <p:origin x="5020" y="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jpg>
</file>

<file path=ppt/media/image7.jpe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34835-998C-48F3-922B-834DDD525EE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22D599-627B-48A2-BB2C-C81EC15F966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7945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1034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693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36340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33358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52763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611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그림 열 3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8381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8213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85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2107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861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7154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90616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7532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5703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2481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835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30EDBD-1C2D-4C1E-B459-B60219FAB484}" type="datetimeFigureOut">
              <a:rPr lang="ko-KR" altLang="en-US" smtClean="0"/>
              <a:t>2025-08-31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DD84E-25D4-4983-8AA1-2863C96F08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7779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gi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0068059-9097-4F05-BA38-CDD7DBF77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64A015-EDB3-4688-8B77-9255305411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5103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3794" y="643467"/>
            <a:ext cx="9600217" cy="3585834"/>
          </a:xfrm>
        </p:spPr>
        <p:txBody>
          <a:bodyPr>
            <a:normAutofit/>
          </a:bodyPr>
          <a:lstStyle/>
          <a:p>
            <a:pPr algn="l"/>
            <a:r>
              <a:rPr lang="ko-KR" altLang="en-US" sz="7200"/>
              <a:t>셰이더 프로그래밍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913794" y="4872767"/>
            <a:ext cx="9600217" cy="1424165"/>
          </a:xfrm>
        </p:spPr>
        <p:txBody>
          <a:bodyPr>
            <a:normAutofit/>
          </a:bodyPr>
          <a:lstStyle/>
          <a:p>
            <a:pPr algn="l"/>
            <a:r>
              <a:rPr lang="en-US" altLang="ko-KR" sz="3200"/>
              <a:t>2025</a:t>
            </a:r>
            <a:r>
              <a:rPr lang="ko-KR" altLang="en-US" sz="3200"/>
              <a:t>년 </a:t>
            </a:r>
            <a:r>
              <a:rPr lang="en-US" altLang="ko-KR" sz="3200"/>
              <a:t>2</a:t>
            </a:r>
            <a:r>
              <a:rPr lang="ko-KR" altLang="en-US" sz="3200"/>
              <a:t>학기</a:t>
            </a:r>
            <a:endParaRPr lang="en-US" altLang="ko-KR" sz="3200"/>
          </a:p>
          <a:p>
            <a:pPr algn="l"/>
            <a:r>
              <a:rPr lang="ko-KR" altLang="en-US" sz="3200"/>
              <a:t>담당교수 </a:t>
            </a:r>
            <a:r>
              <a:rPr lang="en-US" altLang="ko-KR" sz="3200"/>
              <a:t>: </a:t>
            </a:r>
            <a:r>
              <a:rPr lang="ko-KR" altLang="en-US" sz="3200"/>
              <a:t>게임공학과 이택희</a:t>
            </a:r>
          </a:p>
        </p:txBody>
      </p:sp>
    </p:spTree>
    <p:extLst>
      <p:ext uri="{BB962C8B-B14F-4D97-AF65-F5344CB8AC3E}">
        <p14:creationId xmlns:p14="http://schemas.microsoft.com/office/powerpoint/2010/main" val="3536912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왜 </a:t>
            </a:r>
            <a:r>
              <a:rPr lang="ko-KR" altLang="en-US" dirty="0" err="1"/>
              <a:t>셰이더를</a:t>
            </a:r>
            <a:r>
              <a:rPr lang="ko-KR" altLang="en-US" dirty="0"/>
              <a:t> 알아야 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5890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왜 </a:t>
            </a:r>
            <a:r>
              <a:rPr lang="ko-KR" altLang="en-US" dirty="0" err="1"/>
              <a:t>셰이더를</a:t>
            </a:r>
            <a:r>
              <a:rPr lang="ko-KR" altLang="en-US" dirty="0"/>
              <a:t> 알아야 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ko-KR" altLang="en-US" dirty="0" err="1"/>
              <a:t>셰이더는</a:t>
            </a:r>
            <a:r>
              <a:rPr lang="en-US" altLang="ko-KR" dirty="0"/>
              <a:t> </a:t>
            </a:r>
            <a:r>
              <a:rPr lang="ko-KR" altLang="en-US" dirty="0"/>
              <a:t>게임 엔진의 뿌리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고급 개발자가 되기 위해선 </a:t>
            </a:r>
            <a:r>
              <a:rPr lang="ko-KR" altLang="en-US" dirty="0" err="1"/>
              <a:t>셰이더</a:t>
            </a:r>
            <a:r>
              <a:rPr lang="ko-KR" altLang="en-US" dirty="0"/>
              <a:t> 지식은 필수</a:t>
            </a:r>
          </a:p>
        </p:txBody>
      </p:sp>
      <p:sp>
        <p:nvSpPr>
          <p:cNvPr id="4" name="모서리가 둥근 직사각형 3"/>
          <p:cNvSpPr/>
          <p:nvPr/>
        </p:nvSpPr>
        <p:spPr>
          <a:xfrm>
            <a:off x="4439816" y="2492896"/>
            <a:ext cx="3600400" cy="61206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Game Engine</a:t>
            </a:r>
            <a:endParaRPr lang="ko-KR" altLang="en-US" sz="2800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2135560" y="3423946"/>
            <a:ext cx="3600400" cy="61206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OpenGL GLSL</a:t>
            </a:r>
            <a:endParaRPr lang="ko-KR" altLang="en-US" sz="2800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6273552" y="3423946"/>
            <a:ext cx="3600400" cy="61206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DirectX HLSL</a:t>
            </a:r>
            <a:endParaRPr lang="ko-KR" altLang="en-US" sz="2800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4398690" y="4360050"/>
            <a:ext cx="3600400" cy="61206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800" dirty="0"/>
              <a:t>GPU</a:t>
            </a:r>
            <a:endParaRPr lang="ko-KR" altLang="en-US" sz="2800" dirty="0"/>
          </a:p>
        </p:txBody>
      </p:sp>
      <p:cxnSp>
        <p:nvCxnSpPr>
          <p:cNvPr id="9" name="직선 화살표 연결선 8"/>
          <p:cNvCxnSpPr>
            <a:stCxn id="4" idx="2"/>
            <a:endCxn id="5" idx="0"/>
          </p:cNvCxnSpPr>
          <p:nvPr/>
        </p:nvCxnSpPr>
        <p:spPr>
          <a:xfrm flipH="1">
            <a:off x="3935760" y="3104964"/>
            <a:ext cx="2304256" cy="31898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>
            <a:stCxn id="5" idx="2"/>
          </p:cNvCxnSpPr>
          <p:nvPr/>
        </p:nvCxnSpPr>
        <p:spPr>
          <a:xfrm>
            <a:off x="3935760" y="4036014"/>
            <a:ext cx="2304256" cy="3240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/>
          <p:cNvCxnSpPr>
            <a:stCxn id="4" idx="2"/>
            <a:endCxn id="6" idx="0"/>
          </p:cNvCxnSpPr>
          <p:nvPr/>
        </p:nvCxnSpPr>
        <p:spPr>
          <a:xfrm>
            <a:off x="6240016" y="3104964"/>
            <a:ext cx="1833736" cy="31898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>
            <a:stCxn id="6" idx="2"/>
            <a:endCxn id="7" idx="0"/>
          </p:cNvCxnSpPr>
          <p:nvPr/>
        </p:nvCxnSpPr>
        <p:spPr>
          <a:xfrm flipH="1">
            <a:off x="6198890" y="4036014"/>
            <a:ext cx="1874862" cy="32403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51268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왜 </a:t>
            </a:r>
            <a:r>
              <a:rPr lang="ko-KR" altLang="en-US" dirty="0" err="1"/>
              <a:t>셰이더를</a:t>
            </a:r>
            <a:r>
              <a:rPr lang="ko-KR" altLang="en-US" dirty="0"/>
              <a:t> 알아야 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Programmable Pipeline </a:t>
            </a:r>
            <a:r>
              <a:rPr lang="ko-KR" altLang="en-US" dirty="0"/>
              <a:t>에 대한 이해도 증진</a:t>
            </a:r>
            <a:endParaRPr lang="en-US" altLang="ko-KR" dirty="0"/>
          </a:p>
          <a:p>
            <a:pPr lvl="1"/>
            <a:r>
              <a:rPr lang="ko-KR" altLang="en-US" dirty="0"/>
              <a:t>게임 엔진의 활용도를 높이기 위한 필수 지식이 됨</a:t>
            </a:r>
            <a:endParaRPr lang="en-US" altLang="ko-KR" dirty="0"/>
          </a:p>
          <a:p>
            <a:pPr lvl="1"/>
            <a:r>
              <a:rPr lang="ko-KR" altLang="en-US" dirty="0"/>
              <a:t>최적화에 대한 고민을 할 수 있는 능력을 가질 수 있음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en-US" altLang="ko-KR" dirty="0"/>
              <a:t>Shading language </a:t>
            </a:r>
            <a:r>
              <a:rPr lang="ko-KR" altLang="en-US" dirty="0"/>
              <a:t>코딩이 필요할 경우가 있음</a:t>
            </a:r>
            <a:endParaRPr lang="en-US" altLang="ko-KR" dirty="0"/>
          </a:p>
          <a:p>
            <a:pPr lvl="1"/>
            <a:r>
              <a:rPr lang="ko-KR" altLang="en-US" dirty="0"/>
              <a:t>게임엔진도 </a:t>
            </a:r>
            <a:r>
              <a:rPr lang="ko-KR" altLang="en-US" dirty="0" err="1"/>
              <a:t>셰이더</a:t>
            </a:r>
            <a:r>
              <a:rPr lang="ko-KR" altLang="en-US" dirty="0"/>
              <a:t> 프로그래밍 기반 기능을 제공</a:t>
            </a:r>
            <a:endParaRPr lang="en-US" altLang="ko-KR" dirty="0"/>
          </a:p>
          <a:p>
            <a:pPr lvl="1"/>
            <a:r>
              <a:rPr lang="ko-KR" altLang="en-US" dirty="0" err="1">
                <a:solidFill>
                  <a:srgbClr val="FF0000"/>
                </a:solidFill>
              </a:rPr>
              <a:t>여튼</a:t>
            </a:r>
            <a:r>
              <a:rPr lang="ko-KR" altLang="en-US" dirty="0">
                <a:solidFill>
                  <a:srgbClr val="FF0000"/>
                </a:solidFill>
              </a:rPr>
              <a:t> </a:t>
            </a:r>
            <a:r>
              <a:rPr lang="ko-KR" altLang="en-US" dirty="0" err="1">
                <a:solidFill>
                  <a:srgbClr val="FF0000"/>
                </a:solidFill>
              </a:rPr>
              <a:t>셰이더를</a:t>
            </a:r>
            <a:r>
              <a:rPr lang="ko-KR" altLang="en-US" dirty="0">
                <a:solidFill>
                  <a:srgbClr val="FF0000"/>
                </a:solidFill>
              </a:rPr>
              <a:t> 모르면 잘 못함</a:t>
            </a:r>
            <a:endParaRPr lang="en-US" altLang="ko-K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0437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개발환경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1378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개발환경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/>
              <a:t>Visual Studio 2019 Community </a:t>
            </a:r>
            <a:r>
              <a:rPr lang="ko-KR" altLang="en-US" dirty="0"/>
              <a:t>혹은 그 이상</a:t>
            </a:r>
            <a:endParaRPr lang="en-US" altLang="ko-KR" dirty="0"/>
          </a:p>
          <a:p>
            <a:r>
              <a:rPr lang="en-US" altLang="ko-KR" dirty="0"/>
              <a:t>OpenGL 3.0 </a:t>
            </a:r>
            <a:r>
              <a:rPr lang="ko-KR" altLang="en-US" dirty="0"/>
              <a:t>혹은 더 높은 버전</a:t>
            </a:r>
            <a:endParaRPr lang="en-US" altLang="ko-KR" dirty="0"/>
          </a:p>
          <a:p>
            <a:r>
              <a:rPr lang="ko-KR" altLang="en-US" dirty="0"/>
              <a:t>혹시 </a:t>
            </a:r>
            <a:r>
              <a:rPr lang="en-US" altLang="ko-KR" dirty="0"/>
              <a:t>HLSL</a:t>
            </a:r>
            <a:r>
              <a:rPr lang="ko-KR" altLang="en-US" dirty="0"/>
              <a:t>까지 가능하다면</a:t>
            </a:r>
            <a:r>
              <a:rPr lang="en-US" altLang="ko-KR" dirty="0"/>
              <a:t>…</a:t>
            </a:r>
          </a:p>
          <a:p>
            <a:pPr lvl="1"/>
            <a:r>
              <a:rPr lang="en-US" altLang="ko-KR" dirty="0"/>
              <a:t>Windows OS</a:t>
            </a:r>
          </a:p>
          <a:p>
            <a:r>
              <a:rPr lang="ko-KR" altLang="en-US" dirty="0"/>
              <a:t>혹시</a:t>
            </a:r>
            <a:r>
              <a:rPr lang="en-US" altLang="ko-KR" dirty="0"/>
              <a:t> Unreal Engine</a:t>
            </a:r>
            <a:r>
              <a:rPr lang="ko-KR" altLang="en-US" dirty="0"/>
              <a:t>까지 가능하다면</a:t>
            </a:r>
            <a:r>
              <a:rPr lang="en-US" altLang="ko-KR" dirty="0"/>
              <a:t>…</a:t>
            </a:r>
          </a:p>
          <a:p>
            <a:pPr lvl="1"/>
            <a:r>
              <a:rPr lang="en-US" altLang="ko-KR" dirty="0"/>
              <a:t>Unreal Engine 5</a:t>
            </a:r>
          </a:p>
          <a:p>
            <a:pPr lvl="1"/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79769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9555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ko-KR" altLang="en-US" dirty="0"/>
              <a:t>이론적 배경 강의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코드 레벨 설명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실습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7768" y="2122138"/>
            <a:ext cx="7433969" cy="2304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415" y="4933763"/>
            <a:ext cx="1800200" cy="153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2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ko-KR" altLang="en-US" dirty="0"/>
              <a:t>기본 </a:t>
            </a:r>
            <a:r>
              <a:rPr lang="en-US" altLang="ko-KR" dirty="0"/>
              <a:t>OpenGL Project </a:t>
            </a:r>
            <a:r>
              <a:rPr lang="ko-KR" altLang="en-US" dirty="0"/>
              <a:t>제공</a:t>
            </a:r>
            <a:endParaRPr lang="en-US" altLang="ko-KR" dirty="0"/>
          </a:p>
          <a:p>
            <a:pPr lvl="1"/>
            <a:r>
              <a:rPr lang="ko-KR" altLang="en-US" dirty="0"/>
              <a:t>수업시간에 배운 내용을 같이 구현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강의자료</a:t>
            </a:r>
            <a:r>
              <a:rPr lang="en-US" altLang="ko-KR" dirty="0"/>
              <a:t> </a:t>
            </a:r>
          </a:p>
          <a:p>
            <a:pPr lvl="1"/>
            <a:r>
              <a:rPr lang="en-US" altLang="ko-KR" dirty="0"/>
              <a:t>E-Class </a:t>
            </a:r>
            <a:r>
              <a:rPr lang="ko-KR" altLang="en-US" dirty="0"/>
              <a:t>활용</a:t>
            </a:r>
            <a:endParaRPr lang="en-US" altLang="ko-KR" dirty="0"/>
          </a:p>
          <a:p>
            <a:pPr lvl="1"/>
            <a:r>
              <a:rPr lang="ko-KR" altLang="en-US" dirty="0"/>
              <a:t>모든 알림은 </a:t>
            </a:r>
            <a:r>
              <a:rPr lang="en-US" altLang="ko-KR" dirty="0" err="1"/>
              <a:t>eclass</a:t>
            </a:r>
            <a:r>
              <a:rPr lang="en-US" altLang="ko-KR" dirty="0"/>
              <a:t> </a:t>
            </a:r>
            <a:r>
              <a:rPr lang="ko-KR" altLang="en-US" dirty="0"/>
              <a:t>공지 게시판 참조</a:t>
            </a:r>
            <a:endParaRPr lang="en-US" altLang="ko-KR" dirty="0"/>
          </a:p>
          <a:p>
            <a:pPr lvl="2"/>
            <a:r>
              <a:rPr lang="ko-KR" altLang="en-US" dirty="0"/>
              <a:t>수업 전에 필수 체크</a:t>
            </a:r>
            <a:r>
              <a:rPr lang="en-US" altLang="ko-KR" dirty="0"/>
              <a:t>!</a:t>
            </a:r>
          </a:p>
          <a:p>
            <a:endParaRPr lang="en-US" altLang="ko-KR" dirty="0"/>
          </a:p>
          <a:p>
            <a:r>
              <a:rPr lang="ko-KR" altLang="en-US" dirty="0"/>
              <a:t>최종 결과물</a:t>
            </a:r>
            <a:endParaRPr lang="en-US" altLang="ko-KR" dirty="0"/>
          </a:p>
          <a:p>
            <a:pPr lvl="1"/>
            <a:r>
              <a:rPr lang="en-US" altLang="ko-KR" dirty="0"/>
              <a:t>OpenGL </a:t>
            </a:r>
            <a:r>
              <a:rPr lang="ko-KR" altLang="en-US" dirty="0"/>
              <a:t>기반 가벼운 </a:t>
            </a:r>
            <a:r>
              <a:rPr lang="en-US" altLang="ko-KR" dirty="0"/>
              <a:t>Effect API </a:t>
            </a:r>
            <a:r>
              <a:rPr lang="ko-KR" altLang="en-US" dirty="0"/>
              <a:t>세트</a:t>
            </a:r>
          </a:p>
        </p:txBody>
      </p:sp>
    </p:spTree>
    <p:extLst>
      <p:ext uri="{BB962C8B-B14F-4D97-AF65-F5344CB8AC3E}">
        <p14:creationId xmlns:p14="http://schemas.microsoft.com/office/powerpoint/2010/main" val="4112731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pic>
        <p:nvPicPr>
          <p:cNvPr id="6" name="Picture 2" descr="god ray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988841"/>
            <a:ext cx="3584398" cy="2016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Example of the Bloom or Glow post-processing effect in OpenGL with HD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3832" y="2780928"/>
            <a:ext cx="3588896" cy="2808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C:\Users\water\Documents\강의\2017\고급그래픽스효과\Lecture7\pl_sparks_2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7718" y="3645025"/>
            <a:ext cx="2423082" cy="2976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64529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GLSL </a:t>
            </a:r>
            <a:r>
              <a:rPr lang="ko-KR" altLang="en-US" dirty="0"/>
              <a:t>을 제외한 나머지 프로그래밍 부분은 최대한 배제</a:t>
            </a:r>
            <a:endParaRPr lang="en-US" altLang="ko-KR" dirty="0"/>
          </a:p>
          <a:p>
            <a:pPr lvl="1"/>
            <a:r>
              <a:rPr lang="en-US" altLang="ko-KR" dirty="0"/>
              <a:t>GLSL </a:t>
            </a:r>
            <a:r>
              <a:rPr lang="ko-KR" altLang="en-US" dirty="0"/>
              <a:t>자체에만 집중할 수 있도록 하기 위함임</a:t>
            </a:r>
            <a:endParaRPr lang="en-US" altLang="ko-KR" dirty="0"/>
          </a:p>
          <a:p>
            <a:pPr lvl="1"/>
            <a:r>
              <a:rPr lang="ko-KR" altLang="en-US" dirty="0"/>
              <a:t>교재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84A6D2F-C7C5-410F-9EA4-33034EB28A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35" t="37400" r="22203" b="24801"/>
          <a:stretch/>
        </p:blipFill>
        <p:spPr>
          <a:xfrm>
            <a:off x="2711624" y="3337128"/>
            <a:ext cx="7530836" cy="3116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79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/>
              <a:t>강의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r>
              <a:rPr lang="en-US" altLang="ko-KR" b="1" dirty="0"/>
              <a:t>GLSL</a:t>
            </a:r>
            <a:r>
              <a:rPr lang="en-US" altLang="ko-KR" dirty="0"/>
              <a:t>(OpenGL Shading Language)</a:t>
            </a:r>
            <a:r>
              <a:rPr lang="ko-KR" altLang="en-US" dirty="0"/>
              <a:t>을 기반으로 </a:t>
            </a:r>
            <a:r>
              <a:rPr lang="ko-KR" altLang="en-US" dirty="0" err="1"/>
              <a:t>셰이더를</a:t>
            </a:r>
            <a:r>
              <a:rPr lang="ko-KR" altLang="en-US" dirty="0"/>
              <a:t> 이해하고 다양한 결과를 만들어 본다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737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81B829-F375-51A0-E82E-2341A23CD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진행 방식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48B354-A7FE-67FB-A901-A98F8CBB7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수업만</a:t>
            </a:r>
            <a:r>
              <a:rPr lang="en-US" altLang="ko-KR" dirty="0"/>
              <a:t> </a:t>
            </a:r>
            <a:r>
              <a:rPr lang="ko-KR" altLang="en-US" dirty="0"/>
              <a:t>빠지지 않고 잘 따라오면 학점 빵꾸 </a:t>
            </a:r>
            <a:r>
              <a:rPr lang="en-US" altLang="ko-KR" dirty="0"/>
              <a:t>X</a:t>
            </a:r>
          </a:p>
          <a:p>
            <a:r>
              <a:rPr lang="ko-KR" altLang="en-US" dirty="0"/>
              <a:t>빠지게</a:t>
            </a:r>
            <a:r>
              <a:rPr lang="en-US" altLang="ko-KR" dirty="0"/>
              <a:t> </a:t>
            </a:r>
            <a:r>
              <a:rPr lang="ko-KR" altLang="en-US" dirty="0"/>
              <a:t>될 경우 친구들에게 꼭 코드 받아서 적용</a:t>
            </a:r>
            <a:endParaRPr lang="en-US" altLang="ko-KR" dirty="0"/>
          </a:p>
          <a:p>
            <a:r>
              <a:rPr lang="ko-KR" altLang="en-US" dirty="0"/>
              <a:t>시험은 어려울 수 있음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51831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 방식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476021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 방식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출석 </a:t>
            </a:r>
            <a:r>
              <a:rPr lang="en-US" altLang="ko-KR" dirty="0"/>
              <a:t>: 10%</a:t>
            </a:r>
          </a:p>
          <a:p>
            <a:r>
              <a:rPr lang="ko-KR" altLang="en-US" dirty="0"/>
              <a:t>중간 시험 </a:t>
            </a:r>
            <a:r>
              <a:rPr lang="en-US" altLang="ko-KR" dirty="0"/>
              <a:t>: 45% </a:t>
            </a:r>
          </a:p>
          <a:p>
            <a:r>
              <a:rPr lang="ko-KR" altLang="en-US" dirty="0"/>
              <a:t>기말 시험 </a:t>
            </a:r>
            <a:r>
              <a:rPr lang="en-US" altLang="ko-KR" dirty="0"/>
              <a:t>: 45%</a:t>
            </a:r>
          </a:p>
        </p:txBody>
      </p:sp>
    </p:spTree>
    <p:extLst>
      <p:ext uri="{BB962C8B-B14F-4D97-AF65-F5344CB8AC3E}">
        <p14:creationId xmlns:p14="http://schemas.microsoft.com/office/powerpoint/2010/main" val="9818159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 방식</a:t>
            </a: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시험에 제출될 내용 예시 </a:t>
            </a:r>
            <a:r>
              <a:rPr lang="en-US" altLang="ko-KR" dirty="0"/>
              <a:t>(GLSL)</a:t>
            </a:r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1749252" y="2591484"/>
            <a:ext cx="453842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atinLnBrk="0"/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1. </a:t>
            </a:r>
            <a:r>
              <a:rPr lang="ko-KR" altLang="en-US" sz="1000" dirty="0">
                <a:latin typeface="굴림" panose="020B0600000101010101" pitchFamily="50" charset="-127"/>
                <a:ea typeface="굴림" panose="020B0600000101010101" pitchFamily="50" charset="-127"/>
              </a:rPr>
              <a:t>아래는 간략화 된 그래픽스 파이프 라인의 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(1), (2)</a:t>
            </a:r>
            <a:r>
              <a:rPr lang="ko-KR" altLang="en-US" sz="1000" dirty="0">
                <a:latin typeface="굴림" panose="020B0600000101010101" pitchFamily="50" charset="-127"/>
                <a:ea typeface="굴림" panose="020B0600000101010101" pitchFamily="50" charset="-127"/>
              </a:rPr>
              <a:t>의 이름을 써 </a:t>
            </a:r>
            <a:r>
              <a:rPr lang="ko-KR" altLang="en-US" sz="1000" dirty="0" err="1">
                <a:latin typeface="굴림" panose="020B0600000101010101" pitchFamily="50" charset="-127"/>
                <a:ea typeface="굴림" panose="020B0600000101010101" pitchFamily="50" charset="-127"/>
              </a:rPr>
              <a:t>넣으시오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.</a:t>
            </a:r>
            <a:endParaRPr lang="en-US" altLang="ko-KR" sz="600" dirty="0"/>
          </a:p>
          <a:p>
            <a:pPr latinLnBrk="0"/>
            <a:endParaRPr lang="en-US" altLang="ko-KR" dirty="0"/>
          </a:p>
        </p:txBody>
      </p:sp>
      <p:pic>
        <p:nvPicPr>
          <p:cNvPr id="1025" name="_x261471560" descr="EMB00005fc0070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9252" y="3081695"/>
            <a:ext cx="6840538" cy="103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749252" y="4274014"/>
            <a:ext cx="8928992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atinLnBrk="0"/>
            <a:r>
              <a:rPr lang="ko-KR" altLang="ko-KR" sz="1000" dirty="0">
                <a:latin typeface="함초롬바탕" panose="02030604000101010101" pitchFamily="18" charset="-127"/>
              </a:rPr>
              <a:t>  </a:t>
            </a:r>
            <a:endParaRPr lang="ko-KR" altLang="ko-KR" sz="600" dirty="0"/>
          </a:p>
          <a:p>
            <a:pPr latinLnBrk="0"/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4. 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아래와 같이 세 가지 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Attribute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들이 버텍스 </a:t>
            </a:r>
            <a:r>
              <a:rPr lang="ko-KR" altLang="en-US" sz="1000" dirty="0" err="1">
                <a:latin typeface="함초롬바탕" panose="02030604000101010101" pitchFamily="18" charset="-127"/>
                <a:ea typeface="굴림" panose="020B0600000101010101" pitchFamily="50" charset="-127"/>
              </a:rPr>
              <a:t>셰이더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 안에 선언이 되어있을 경우 에 들어갈 내용을 쓰시오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. (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필요할 경우 </a:t>
            </a:r>
            <a:r>
              <a:rPr lang="en-US" altLang="ko-KR" sz="1000" dirty="0" err="1">
                <a:latin typeface="굴림" panose="020B0600000101010101" pitchFamily="50" charset="-127"/>
                <a:ea typeface="굴림" panose="020B0600000101010101" pitchFamily="50" charset="-127"/>
              </a:rPr>
              <a:t>sizeof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() 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함수와 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000" dirty="0" err="1">
                <a:latin typeface="굴림" panose="020B0600000101010101" pitchFamily="50" charset="-127"/>
                <a:ea typeface="굴림" panose="020B0600000101010101" pitchFamily="50" charset="-127"/>
              </a:rPr>
              <a:t>GLvoid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*)</a:t>
            </a:r>
            <a:r>
              <a:rPr lang="ko-KR" altLang="en-US" sz="1000" dirty="0">
                <a:latin typeface="함초롬바탕" panose="02030604000101010101" pitchFamily="18" charset="-127"/>
                <a:ea typeface="굴림" panose="020B0600000101010101" pitchFamily="50" charset="-127"/>
              </a:rPr>
              <a:t>를 사용하시오</a:t>
            </a:r>
            <a:r>
              <a:rPr lang="en-US" altLang="ko-KR" sz="1000" dirty="0">
                <a:latin typeface="굴림" panose="020B0600000101010101" pitchFamily="50" charset="-127"/>
                <a:ea typeface="굴림" panose="020B0600000101010101" pitchFamily="50" charset="-127"/>
              </a:rPr>
              <a:t>.) </a:t>
            </a:r>
            <a:endParaRPr lang="en-US" altLang="ko-KR" sz="600" dirty="0"/>
          </a:p>
          <a:p>
            <a:pPr latinLnBrk="0"/>
            <a:endParaRPr lang="en-US" altLang="ko-KR" dirty="0"/>
          </a:p>
        </p:txBody>
      </p:sp>
      <p:pic>
        <p:nvPicPr>
          <p:cNvPr id="1027" name="_x263823952" descr="EMB00005fc0070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360" y="4900010"/>
            <a:ext cx="3029037" cy="912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749252" y="4872075"/>
            <a:ext cx="8928992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atinLnBrk="0"/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int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positionAttribID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glGetAttribLocation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gShaderProgram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"Position");</a:t>
            </a:r>
            <a:endParaRPr lang="en-US" altLang="ko-KR" sz="600" dirty="0"/>
          </a:p>
          <a:p>
            <a:pPr latinLnBrk="0"/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int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texPosAttribID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glGetAttribLocation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gShaderProgram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“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TexPos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");</a:t>
            </a:r>
            <a:endParaRPr lang="en-US" altLang="ko-KR" sz="600" dirty="0"/>
          </a:p>
          <a:p>
            <a:pPr latinLnBrk="0"/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int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colorAttribID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 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glGetAttribLocation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gShaderProgram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“Color");</a:t>
            </a:r>
            <a:endParaRPr lang="en-US" altLang="ko-KR" sz="600" dirty="0"/>
          </a:p>
          <a:p>
            <a:pPr latinLnBrk="0"/>
            <a:r>
              <a:rPr lang="en-US" altLang="ko-KR" sz="1200" dirty="0">
                <a:latin typeface="함초롬바탕" panose="02030604000101010101" pitchFamily="18" charset="-127"/>
              </a:rPr>
              <a:t>  </a:t>
            </a:r>
            <a:endParaRPr lang="en-US" altLang="ko-KR" sz="600" dirty="0"/>
          </a:p>
          <a:p>
            <a:pPr latinLnBrk="0"/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glVertexAttribPointer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positionAttribID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①, GL_FLOAT, GL_FALSE, ②, ③); </a:t>
            </a:r>
            <a:endParaRPr lang="en-US" altLang="ko-KR" sz="600" dirty="0"/>
          </a:p>
          <a:p>
            <a:pPr latinLnBrk="0"/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glVertexAttribPointer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texPosAttribID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④, GL_FLOAT, GL_FALSE, ⑤, ⑥); </a:t>
            </a:r>
            <a:endParaRPr lang="en-US" altLang="ko-KR" sz="600" dirty="0"/>
          </a:p>
          <a:p>
            <a:pPr latinLnBrk="0"/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glVertexAttribPointer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(</a:t>
            </a:r>
            <a:r>
              <a:rPr lang="en-US" altLang="ko-KR" sz="1200" dirty="0" err="1">
                <a:latin typeface="굴림" panose="020B0600000101010101" pitchFamily="50" charset="-127"/>
                <a:ea typeface="굴림" panose="020B0600000101010101" pitchFamily="50" charset="-127"/>
              </a:rPr>
              <a:t>colorAttribID</a:t>
            </a:r>
            <a:r>
              <a:rPr lang="en-US" altLang="ko-KR" sz="1200" dirty="0">
                <a:latin typeface="굴림" panose="020B0600000101010101" pitchFamily="50" charset="-127"/>
                <a:ea typeface="굴림" panose="020B0600000101010101" pitchFamily="50" charset="-127"/>
              </a:rPr>
              <a:t>, ⑦, GL_FLOAT, GL_FALSE, ⑧, ⑨);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2220235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9272E3-843C-841D-6738-FF14B5EC09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5B87D1B5-D1E9-A0E6-7BFD-8BAF34200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평가 방식</a:t>
            </a:r>
          </a:p>
        </p:txBody>
      </p:sp>
      <p:sp>
        <p:nvSpPr>
          <p:cNvPr id="2" name="내용 개체 틀 1">
            <a:extLst>
              <a:ext uri="{FF2B5EF4-FFF2-40B4-BE49-F238E27FC236}">
                <a16:creationId xmlns:a16="http://schemas.microsoft.com/office/drawing/2014/main" id="{95F318F8-2E1D-4F49-4C33-A94613C96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시험에 제출될 내용 예시 </a:t>
            </a:r>
            <a:r>
              <a:rPr lang="en-US" altLang="ko-KR" dirty="0"/>
              <a:t>(GLSL)</a:t>
            </a:r>
          </a:p>
          <a:p>
            <a:endParaRPr lang="en-US" altLang="ko-KR" dirty="0"/>
          </a:p>
          <a:p>
            <a:pPr lvl="1"/>
            <a:r>
              <a:rPr lang="ko-KR" altLang="en-US" dirty="0"/>
              <a:t>어두운 사진을 밝게 만들 수 있는 </a:t>
            </a:r>
            <a:r>
              <a:rPr lang="ko-KR" altLang="en-US" dirty="0" err="1"/>
              <a:t>셰이더를</a:t>
            </a:r>
            <a:r>
              <a:rPr lang="ko-KR" altLang="en-US" dirty="0"/>
              <a:t> 완성 </a:t>
            </a:r>
            <a:r>
              <a:rPr lang="ko-KR" altLang="en-US" dirty="0" err="1"/>
              <a:t>하시오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정육면체에서 구로 </a:t>
            </a:r>
            <a:r>
              <a:rPr lang="en-US" altLang="ko-KR" dirty="0"/>
              <a:t>Morph </a:t>
            </a:r>
            <a:r>
              <a:rPr lang="ko-KR" altLang="en-US" dirty="0"/>
              <a:t>하기 위해 필요한 </a:t>
            </a:r>
            <a:r>
              <a:rPr lang="ko-KR" altLang="en-US" dirty="0" err="1"/>
              <a:t>셰이더를</a:t>
            </a:r>
            <a:r>
              <a:rPr lang="ko-KR" altLang="en-US" dirty="0"/>
              <a:t> 완성 </a:t>
            </a:r>
            <a:r>
              <a:rPr lang="ko-KR" altLang="en-US" dirty="0" err="1"/>
              <a:t>하시오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64555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수강 요건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66047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수강 요건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체크 리스트</a:t>
            </a:r>
            <a:endParaRPr lang="en-US" altLang="ko-KR" dirty="0"/>
          </a:p>
          <a:p>
            <a:pPr lvl="1"/>
            <a:r>
              <a:rPr lang="en-US" altLang="ko-KR" dirty="0"/>
              <a:t>Graphics </a:t>
            </a:r>
            <a:r>
              <a:rPr lang="ko-KR" altLang="en-US" dirty="0"/>
              <a:t>과목 수강 </a:t>
            </a:r>
            <a:r>
              <a:rPr lang="en-US" altLang="ko-KR" dirty="0"/>
              <a:t>( )</a:t>
            </a:r>
          </a:p>
          <a:p>
            <a:pPr lvl="1"/>
            <a:r>
              <a:rPr lang="en-US" altLang="ko-KR" dirty="0"/>
              <a:t>C </a:t>
            </a:r>
            <a:r>
              <a:rPr lang="ko-KR" altLang="en-US" dirty="0"/>
              <a:t>관련</a:t>
            </a:r>
            <a:r>
              <a:rPr lang="en-US" altLang="ko-KR" dirty="0"/>
              <a:t> </a:t>
            </a:r>
            <a:r>
              <a:rPr lang="ko-KR" altLang="en-US" dirty="0"/>
              <a:t>수강 </a:t>
            </a:r>
            <a:r>
              <a:rPr lang="en-US" altLang="ko-KR" dirty="0"/>
              <a:t>( )</a:t>
            </a:r>
          </a:p>
          <a:p>
            <a:pPr lvl="1"/>
            <a:r>
              <a:rPr lang="en-US" altLang="ko-KR" dirty="0"/>
              <a:t>Visual Studio </a:t>
            </a:r>
            <a:r>
              <a:rPr lang="ko-KR" altLang="en-US" dirty="0"/>
              <a:t>개발환경 사용 경험 </a:t>
            </a:r>
            <a:r>
              <a:rPr lang="en-US" altLang="ko-KR" dirty="0"/>
              <a:t>( )</a:t>
            </a:r>
          </a:p>
        </p:txBody>
      </p:sp>
    </p:spTree>
    <p:extLst>
      <p:ext uri="{BB962C8B-B14F-4D97-AF65-F5344CB8AC3E}">
        <p14:creationId xmlns:p14="http://schemas.microsoft.com/office/powerpoint/2010/main" val="41806121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863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b="1" dirty="0" err="1"/>
              <a:t>셰이더란</a:t>
            </a:r>
            <a:r>
              <a:rPr lang="en-US" altLang="ko-KR" b="1" dirty="0"/>
              <a:t>?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그래픽스파이프 라인을 기반으로 </a:t>
            </a:r>
            <a:r>
              <a:rPr lang="en-US" altLang="ko-KR" dirty="0"/>
              <a:t>GPU</a:t>
            </a:r>
            <a:r>
              <a:rPr lang="ko-KR" altLang="en-US" dirty="0"/>
              <a:t>의 성능을 활용한 연산 기법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다양한 효과</a:t>
            </a:r>
            <a:r>
              <a:rPr lang="en-US" altLang="ko-KR" dirty="0"/>
              <a:t>(Illumination,</a:t>
            </a:r>
            <a:r>
              <a:rPr lang="ko-KR" altLang="en-US" dirty="0"/>
              <a:t> </a:t>
            </a:r>
            <a:r>
              <a:rPr lang="en-US" altLang="ko-KR" dirty="0" err="1"/>
              <a:t>ssao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shadow…)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구현할 수 있음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OpenGL, DirectX </a:t>
            </a:r>
            <a:r>
              <a:rPr lang="ko-KR" altLang="en-US" dirty="0"/>
              <a:t>에서 각각 </a:t>
            </a:r>
            <a:r>
              <a:rPr lang="en-US" altLang="ko-KR" dirty="0"/>
              <a:t>GLSL, HLSL</a:t>
            </a:r>
            <a:r>
              <a:rPr lang="ko-KR" altLang="en-US" dirty="0"/>
              <a:t> 형태로 프로그래밍 할 수 있음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0157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E0E7A7-0D60-D51A-4E6D-6EF9B6365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FE1730-1CAF-0C10-EBBE-FDDF2CFDB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dirty="0"/>
              <a:t>필요성</a:t>
            </a:r>
            <a:endParaRPr lang="en-US" altLang="ko-KR" dirty="0"/>
          </a:p>
          <a:p>
            <a:pPr lvl="1"/>
            <a:r>
              <a:rPr lang="en-US" altLang="ko-KR" dirty="0"/>
              <a:t>2</a:t>
            </a:r>
            <a:r>
              <a:rPr lang="ko-KR" altLang="en-US" dirty="0"/>
              <a:t>학년 과목인</a:t>
            </a:r>
            <a:r>
              <a:rPr lang="en-US" altLang="ko-KR" dirty="0"/>
              <a:t> </a:t>
            </a:r>
            <a:r>
              <a:rPr lang="ko-KR" altLang="en-US" dirty="0"/>
              <a:t>그래픽스</a:t>
            </a:r>
            <a:r>
              <a:rPr lang="en-US" altLang="ko-KR" dirty="0"/>
              <a:t>, 3~4</a:t>
            </a:r>
            <a:r>
              <a:rPr lang="ko-KR" altLang="en-US" dirty="0"/>
              <a:t>학년 과목인 </a:t>
            </a:r>
            <a:r>
              <a:rPr lang="en-US" altLang="ko-KR" dirty="0"/>
              <a:t>3D </a:t>
            </a:r>
            <a:r>
              <a:rPr lang="ko-KR" altLang="en-US" dirty="0"/>
              <a:t>게임에서 어느정도 다룸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하지만 </a:t>
            </a:r>
            <a:r>
              <a:rPr lang="ko-KR" altLang="en-US" dirty="0" err="1"/>
              <a:t>셰이더</a:t>
            </a:r>
            <a:r>
              <a:rPr lang="ko-KR" altLang="en-US" dirty="0"/>
              <a:t> 이외의 다른 학습 분량이 매우 많아 </a:t>
            </a:r>
            <a:r>
              <a:rPr lang="ko-KR" altLang="en-US" dirty="0" err="1"/>
              <a:t>셰이더를</a:t>
            </a:r>
            <a:r>
              <a:rPr lang="ko-KR" altLang="en-US" dirty="0"/>
              <a:t> 깊게 다루지 못함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ko-KR" altLang="en-US" dirty="0">
                <a:solidFill>
                  <a:srgbClr val="FF0000"/>
                </a:solidFill>
              </a:rPr>
              <a:t>클라이언트 프로그래밍 영역</a:t>
            </a:r>
            <a:r>
              <a:rPr lang="ko-KR" altLang="en-US" dirty="0"/>
              <a:t>에서 </a:t>
            </a:r>
            <a:r>
              <a:rPr lang="ko-KR" altLang="en-US" dirty="0" err="1">
                <a:solidFill>
                  <a:srgbClr val="FF0000"/>
                </a:solidFill>
              </a:rPr>
              <a:t>셰이더를</a:t>
            </a:r>
            <a:r>
              <a:rPr lang="ko-KR" altLang="en-US" dirty="0">
                <a:solidFill>
                  <a:srgbClr val="FF0000"/>
                </a:solidFill>
              </a:rPr>
              <a:t> 다룰 수 있는 능력</a:t>
            </a:r>
            <a:r>
              <a:rPr lang="ko-KR" altLang="en-US" dirty="0"/>
              <a:t>은 매우 중요함</a:t>
            </a:r>
            <a:endParaRPr lang="en-US" altLang="ko-KR" dirty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3108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 dirty="0"/>
              <a:t>학습 범위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ko-KR" altLang="en-US" dirty="0"/>
              <a:t>기본 </a:t>
            </a:r>
            <a:r>
              <a:rPr lang="ko-KR" altLang="en-US" dirty="0" err="1"/>
              <a:t>셰이더인</a:t>
            </a:r>
            <a:r>
              <a:rPr lang="ko-KR" altLang="en-US" dirty="0"/>
              <a:t> </a:t>
            </a:r>
            <a:r>
              <a:rPr lang="en-US" altLang="ko-KR" dirty="0"/>
              <a:t>Vertex, Pixel(Fragment) shader</a:t>
            </a:r>
            <a:r>
              <a:rPr lang="ko-KR" altLang="en-US" dirty="0"/>
              <a:t>를 학습</a:t>
            </a:r>
            <a:endParaRPr lang="en-US" altLang="ko-KR" dirty="0"/>
          </a:p>
          <a:p>
            <a:pPr lvl="2"/>
            <a:r>
              <a:rPr lang="en-US" altLang="ko-KR" dirty="0"/>
              <a:t>Compute shader </a:t>
            </a:r>
            <a:r>
              <a:rPr lang="ko-KR" altLang="en-US" dirty="0"/>
              <a:t>는 포함 안됨</a:t>
            </a:r>
            <a:endParaRPr lang="en-US" altLang="ko-KR" dirty="0"/>
          </a:p>
          <a:p>
            <a:pPr lvl="1"/>
            <a:r>
              <a:rPr lang="ko-KR" altLang="en-US" dirty="0"/>
              <a:t>가능하다면 </a:t>
            </a:r>
            <a:r>
              <a:rPr lang="en-US" altLang="ko-KR" dirty="0"/>
              <a:t>HLSL </a:t>
            </a:r>
            <a:r>
              <a:rPr lang="ko-KR" altLang="en-US" dirty="0"/>
              <a:t>도 다룰 예정</a:t>
            </a:r>
            <a:endParaRPr lang="en-US" altLang="ko-KR" dirty="0"/>
          </a:p>
          <a:p>
            <a:pPr lvl="2"/>
            <a:r>
              <a:rPr lang="ko-KR" altLang="en-US" dirty="0"/>
              <a:t>하지만 보통 여기까지 진행이 잘 안됨 </a:t>
            </a:r>
            <a:r>
              <a:rPr lang="ko-KR" altLang="en-US" dirty="0" err="1"/>
              <a:t>ㅠㅠ</a:t>
            </a:r>
            <a:endParaRPr lang="en-US" altLang="ko-KR" dirty="0"/>
          </a:p>
          <a:p>
            <a:pPr lvl="1"/>
            <a:r>
              <a:rPr lang="ko-KR" altLang="en-US" dirty="0"/>
              <a:t>가능하다면 </a:t>
            </a:r>
            <a:r>
              <a:rPr lang="en-US" altLang="ko-KR" dirty="0"/>
              <a:t>Unreal</a:t>
            </a:r>
            <a:r>
              <a:rPr lang="ko-KR" altLang="en-US" dirty="0"/>
              <a:t> </a:t>
            </a:r>
            <a:r>
              <a:rPr lang="en-US" altLang="ko-KR" dirty="0"/>
              <a:t>Engine</a:t>
            </a:r>
            <a:r>
              <a:rPr lang="ko-KR" altLang="en-US" dirty="0"/>
              <a:t>의 </a:t>
            </a:r>
            <a:r>
              <a:rPr lang="ko-KR" altLang="en-US" dirty="0" err="1"/>
              <a:t>셰이더도</a:t>
            </a:r>
            <a:r>
              <a:rPr lang="ko-KR" altLang="en-US" dirty="0"/>
              <a:t> 다룰 예정</a:t>
            </a:r>
            <a:endParaRPr lang="en-US" altLang="ko-KR" dirty="0"/>
          </a:p>
          <a:p>
            <a:pPr lvl="2"/>
            <a:r>
              <a:rPr lang="ko-KR" altLang="en-US" dirty="0"/>
              <a:t>마찬가지로 여기까지 진행이 잘 안됨 </a:t>
            </a:r>
            <a:r>
              <a:rPr lang="ko-KR" altLang="en-US" dirty="0" err="1"/>
              <a:t>ㅠㅠ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41574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EF09F2-7DC1-774C-5961-AF59781B5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강의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1CB795-B091-269A-398B-AFF9C923D3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목표</a:t>
            </a:r>
            <a:endParaRPr lang="en-US" altLang="ko-KR" dirty="0"/>
          </a:p>
          <a:p>
            <a:endParaRPr lang="en-US" altLang="ko-KR" dirty="0"/>
          </a:p>
          <a:p>
            <a:pPr lvl="1"/>
            <a:r>
              <a:rPr lang="en-US" altLang="ko-KR" dirty="0"/>
              <a:t>Graphics</a:t>
            </a:r>
            <a:r>
              <a:rPr lang="ko-KR" altLang="en-US" dirty="0"/>
              <a:t> </a:t>
            </a:r>
            <a:r>
              <a:rPr lang="en-US" altLang="ko-KR" dirty="0"/>
              <a:t>Pipeline</a:t>
            </a:r>
            <a:r>
              <a:rPr lang="ko-KR" altLang="en-US" dirty="0"/>
              <a:t> 과 </a:t>
            </a:r>
            <a:r>
              <a:rPr lang="en-US" altLang="ko-KR" dirty="0"/>
              <a:t>Shading Language</a:t>
            </a:r>
            <a:r>
              <a:rPr lang="ko-KR" altLang="en-US" dirty="0"/>
              <a:t>의 연계를 중급 수준으로 이해할 수 있도록 하는 것</a:t>
            </a:r>
          </a:p>
        </p:txBody>
      </p:sp>
    </p:spTree>
    <p:extLst>
      <p:ext uri="{BB962C8B-B14F-4D97-AF65-F5344CB8AC3E}">
        <p14:creationId xmlns:p14="http://schemas.microsoft.com/office/powerpoint/2010/main" val="32115451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GLSL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OpenGL</a:t>
            </a:r>
            <a:r>
              <a:rPr lang="ko-KR" altLang="en-US" dirty="0"/>
              <a:t> </a:t>
            </a:r>
            <a:r>
              <a:rPr lang="en-US" altLang="ko-KR" dirty="0"/>
              <a:t>shading language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9923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GLSL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프로그램</a:t>
            </a:r>
            <a:r>
              <a:rPr lang="en-US" altLang="ko-KR" dirty="0"/>
              <a:t> </a:t>
            </a:r>
            <a:r>
              <a:rPr lang="ko-KR" altLang="en-US" dirty="0"/>
              <a:t>가능한 그래픽스 파이프라인을 프로그래밍하는 언어</a:t>
            </a:r>
          </a:p>
        </p:txBody>
      </p:sp>
      <p:pic>
        <p:nvPicPr>
          <p:cNvPr id="1026" name="Picture 2" descr="Figure 1-1">
            <a:extLst>
              <a:ext uri="{FF2B5EF4-FFF2-40B4-BE49-F238E27FC236}">
                <a16:creationId xmlns:a16="http://schemas.microsoft.com/office/drawing/2014/main" id="{DD5CB46C-77EA-4421-84DE-F2ED987F9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936" y="3212976"/>
            <a:ext cx="4968552" cy="3270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6344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GLSL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C </a:t>
            </a:r>
            <a:r>
              <a:rPr lang="ko-KR" altLang="en-US" dirty="0"/>
              <a:t>문법을 따름</a:t>
            </a:r>
            <a:endParaRPr lang="en-US" altLang="ko-KR" dirty="0"/>
          </a:p>
          <a:p>
            <a:r>
              <a:rPr lang="ko-KR" altLang="en-US" dirty="0"/>
              <a:t>기본적인 입력과 출력을 가짐</a:t>
            </a:r>
            <a:endParaRPr lang="en-US" altLang="ko-KR" dirty="0"/>
          </a:p>
          <a:p>
            <a:r>
              <a:rPr lang="ko-KR" altLang="en-US" dirty="0"/>
              <a:t>각 파이프라인 단계를 세심하게 컨트롤 가능</a:t>
            </a:r>
          </a:p>
        </p:txBody>
      </p:sp>
      <p:pic>
        <p:nvPicPr>
          <p:cNvPr id="8" name="Picture 2" descr="god ray에 대한 이미지 검색결과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449" y="4198586"/>
            <a:ext cx="4392488" cy="2470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Example of the Bloom or Glow post-processing effect in OpenGL with HD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8168" y="4149080"/>
            <a:ext cx="3168352" cy="2479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127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TM04033921[[fn=다마스크]]</Template>
  <TotalTime>747</TotalTime>
  <Words>600</Words>
  <Application>Microsoft Office PowerPoint</Application>
  <PresentationFormat>와이드스크린</PresentationFormat>
  <Paragraphs>129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굴림</vt:lpstr>
      <vt:lpstr>맑은 고딕</vt:lpstr>
      <vt:lpstr>함초롬바탕</vt:lpstr>
      <vt:lpstr>Arial</vt:lpstr>
      <vt:lpstr>Bookman Old Style</vt:lpstr>
      <vt:lpstr>Rockwell</vt:lpstr>
      <vt:lpstr>Damask</vt:lpstr>
      <vt:lpstr>셰이더 프로그래밍</vt:lpstr>
      <vt:lpstr>강의 개요</vt:lpstr>
      <vt:lpstr>강의 개요</vt:lpstr>
      <vt:lpstr>강의 개요</vt:lpstr>
      <vt:lpstr>강의 개요</vt:lpstr>
      <vt:lpstr>강의 개요</vt:lpstr>
      <vt:lpstr>GLSL</vt:lpstr>
      <vt:lpstr>GLSL</vt:lpstr>
      <vt:lpstr>GLSL</vt:lpstr>
      <vt:lpstr>왜 셰이더를 알아야 하는가?</vt:lpstr>
      <vt:lpstr>왜 셰이더를 알아야 하는가?</vt:lpstr>
      <vt:lpstr>왜 셰이더를 알아야 하는가?</vt:lpstr>
      <vt:lpstr>개발환경</vt:lpstr>
      <vt:lpstr>개발환경</vt:lpstr>
      <vt:lpstr>강의 진행 방식</vt:lpstr>
      <vt:lpstr>강의 진행 방식</vt:lpstr>
      <vt:lpstr>강의 진행 방식</vt:lpstr>
      <vt:lpstr>강의 진행 방식</vt:lpstr>
      <vt:lpstr>강의 진행 방식</vt:lpstr>
      <vt:lpstr>강의 진행 방식</vt:lpstr>
      <vt:lpstr>평가 방식</vt:lpstr>
      <vt:lpstr>평가 방식</vt:lpstr>
      <vt:lpstr>평가 방식</vt:lpstr>
      <vt:lpstr>평가 방식</vt:lpstr>
      <vt:lpstr>수강 요건</vt:lpstr>
      <vt:lpstr>수강 요건</vt:lpstr>
      <vt:lpstr>감사합니다.</vt:lpstr>
    </vt:vector>
  </TitlesOfParts>
  <Company>R&amp;D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고급그래픽스효과</dc:title>
  <dc:creator>Microsoft Corporation</dc:creator>
  <cp:lastModifiedBy>이택희(A0344)</cp:lastModifiedBy>
  <cp:revision>53</cp:revision>
  <dcterms:created xsi:type="dcterms:W3CDTF">2006-10-05T04:04:58Z</dcterms:created>
  <dcterms:modified xsi:type="dcterms:W3CDTF">2025-08-31T11:52:37Z</dcterms:modified>
</cp:coreProperties>
</file>

<file path=docProps/thumbnail.jpeg>
</file>